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330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33" r:id="rId17"/>
    <p:sldId id="326" r:id="rId18"/>
    <p:sldId id="327" r:id="rId19"/>
    <p:sldId id="329" r:id="rId20"/>
    <p:sldId id="325" r:id="rId21"/>
    <p:sldId id="328" r:id="rId22"/>
    <p:sldId id="334" r:id="rId23"/>
    <p:sldId id="335" r:id="rId24"/>
    <p:sldId id="336" r:id="rId25"/>
    <p:sldId id="337" r:id="rId26"/>
    <p:sldId id="338" r:id="rId27"/>
    <p:sldId id="315" r:id="rId28"/>
    <p:sldId id="277" r:id="rId29"/>
    <p:sldId id="316" r:id="rId30"/>
    <p:sldId id="279" r:id="rId31"/>
    <p:sldId id="319" r:id="rId32"/>
    <p:sldId id="264" r:id="rId33"/>
    <p:sldId id="265" r:id="rId34"/>
    <p:sldId id="266" r:id="rId35"/>
    <p:sldId id="267" r:id="rId36"/>
    <p:sldId id="268" r:id="rId37"/>
    <p:sldId id="332" r:id="rId38"/>
    <p:sldId id="320" r:id="rId39"/>
    <p:sldId id="270" r:id="rId40"/>
    <p:sldId id="341" r:id="rId41"/>
    <p:sldId id="342" r:id="rId42"/>
    <p:sldId id="343" r:id="rId43"/>
    <p:sldId id="344" r:id="rId44"/>
    <p:sldId id="345" r:id="rId45"/>
    <p:sldId id="346" r:id="rId46"/>
    <p:sldId id="273" r:id="rId47"/>
  </p:sldIdLst>
  <p:sldSz cx="12192000" cy="6858000"/>
  <p:notesSz cx="6858000" cy="9144000"/>
  <p:embeddedFontLst>
    <p:embeddedFont>
      <p:font typeface="等线" panose="02010600030101010101" pitchFamily="2" charset="-122"/>
      <p:regular r:id="rId49"/>
      <p:bold r:id="rId50"/>
    </p:embeddedFont>
    <p:embeddedFont>
      <p:font typeface="等线 Light" panose="02010600030101010101" pitchFamily="2" charset="-122"/>
      <p:regular r:id="rId51"/>
    </p:embeddedFont>
    <p:embeddedFont>
      <p:font typeface="微软雅黑" panose="020B0503020204020204" pitchFamily="34" charset="-122"/>
      <p:regular r:id="rId52"/>
      <p:bold r:id="rId53"/>
    </p:embeddedFont>
    <p:embeddedFont>
      <p:font typeface="Cambria Math" panose="02040503050406030204" pitchFamily="18" charset="0"/>
      <p:regular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Consolig" panose="020B0609020204030204" pitchFamily="49" charset="0"/>
      <p:regular r:id="rId59"/>
      <p:bold r:id="rId60"/>
      <p:italic r:id="rId61"/>
      <p:bold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Segoe UI Light" panose="020B0502040204020203" pitchFamily="34" charset="0"/>
      <p:regular r:id="rId67"/>
      <p:italic r:id="rId68"/>
    </p:embeddedFont>
  </p:embeddedFontLst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 autoAdjust="0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48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06/07/24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20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30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311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3720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221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403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904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414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035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46</a:t>
            </a:fld>
            <a:endParaRPr lang="en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8465B8-CB5E-0D37-F372-7E80419BD47F}"/>
              </a:ext>
            </a:extLst>
          </p:cNvPr>
          <p:cNvGrpSpPr/>
          <p:nvPr/>
        </p:nvGrpSpPr>
        <p:grpSpPr>
          <a:xfrm>
            <a:off x="723085" y="2636466"/>
            <a:ext cx="10161930" cy="2240628"/>
            <a:chOff x="723085" y="2636466"/>
            <a:chExt cx="10161930" cy="22406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723085" y="3042306"/>
              <a:ext cx="3600953" cy="142894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4217858" y="3295116"/>
              <a:ext cx="5293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8" name="Picture 2" descr="Rust Logo PNG Vector (SVG) Free Download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>
              <a:off x="5103164" y="2636466"/>
              <a:ext cx="2233159" cy="2240628"/>
            </a:xfrm>
            <a:prstGeom prst="rect">
              <a:avLst/>
            </a:prstGeom>
            <a:noFill/>
          </p:spPr>
        </p:pic>
        <p:pic>
          <p:nvPicPr>
            <p:cNvPr id="9" name="Picture 4" descr="MMU letter logo design in illustration. Vector logo, calligraphy ..."/>
            <p:cNvPicPr>
              <a:picLocks noChangeAspect="1" noChangeArrowheads="1"/>
            </p:cNvPicPr>
            <p:nvPr/>
          </p:nvPicPr>
          <p:blipFill rotWithShape="1">
            <a:blip r:embed="rId7"/>
            <a:srcRect l="18603" t="20961" r="18241" b="20269"/>
            <a:stretch/>
          </p:blipFill>
          <p:spPr bwMode="auto">
            <a:xfrm>
              <a:off x="8651855" y="2698303"/>
              <a:ext cx="2233160" cy="2078061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/>
          </p:nvSpPr>
          <p:spPr bwMode="auto">
            <a:xfrm>
              <a:off x="7692317" y="3263426"/>
              <a:ext cx="6035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我们自己添加的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语言版的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实现，用于可行性验证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include 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所有头文件，结合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bindgen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进行链接。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533400" y="1401879"/>
            <a:ext cx="10290412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所有权问题在链表中尤为突出。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链表中的链表项可能会在多个地方被使用，它们在使用完后会被释放，而这会导致链表项的生命周期提前结束。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使用数据结构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将数据包裹，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它能够统计程序的不同地方对某个变量的引用，并且进行计数。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只要存在这样的引用，程序就不会自动释放这个变量，从而确保了变量的有效性。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533400" y="1412631"/>
            <a:ext cx="10290412" cy="2531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然而，使用</a:t>
            </a:r>
            <a:r>
              <a:rPr lang="en-US" altLang="zh-CN" dirty="0">
                <a:latin typeface="+mj-ea"/>
                <a:ea typeface="+mj-ea"/>
              </a:rPr>
              <a:t>Arc</a:t>
            </a:r>
            <a:r>
              <a:rPr lang="zh-CN" altLang="en-US" dirty="0">
                <a:latin typeface="+mj-ea"/>
                <a:ea typeface="+mj-ea"/>
              </a:rPr>
              <a:t>包裹数据又会产生新的问题</a:t>
            </a:r>
            <a:r>
              <a:rPr lang="en-US" altLang="zh-CN" dirty="0">
                <a:latin typeface="+mj-ea"/>
                <a:ea typeface="+mj-ea"/>
              </a:rPr>
              <a:t>——</a:t>
            </a:r>
            <a:r>
              <a:rPr lang="zh-CN" altLang="en-US" dirty="0">
                <a:latin typeface="+mj-ea"/>
                <a:ea typeface="+mj-ea"/>
              </a:rPr>
              <a:t>循环引用。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如果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引用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引用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，那么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就永远无法被释放！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j-ea"/>
                <a:ea typeface="+mj-ea"/>
              </a:rPr>
              <a:t>解决方案：</a:t>
            </a:r>
            <a:endParaRPr lang="en-US" altLang="zh-CN" b="1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引入弱引用</a:t>
            </a:r>
            <a:r>
              <a:rPr lang="en-US" altLang="zh-CN" dirty="0">
                <a:latin typeface="+mj-ea"/>
                <a:ea typeface="+mj-ea"/>
              </a:rPr>
              <a:t>Weak</a:t>
            </a:r>
            <a:r>
              <a:rPr lang="zh-CN" altLang="en-US" dirty="0">
                <a:latin typeface="+mj-ea"/>
                <a:ea typeface="+mj-ea"/>
              </a:rPr>
              <a:t>，它不会增加引用数。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同时，利用</a:t>
            </a:r>
            <a:r>
              <a:rPr lang="en-US" altLang="zh-CN" dirty="0">
                <a:latin typeface="+mj-ea"/>
                <a:ea typeface="+mj-ea"/>
              </a:rPr>
              <a:t>Rust</a:t>
            </a:r>
            <a:r>
              <a:rPr lang="zh-CN" altLang="en-US" dirty="0">
                <a:latin typeface="+mj-ea"/>
                <a:ea typeface="+mj-ea"/>
              </a:rPr>
              <a:t>的</a:t>
            </a:r>
            <a:r>
              <a:rPr lang="en-US" altLang="zh-CN" dirty="0">
                <a:latin typeface="+mj-ea"/>
                <a:ea typeface="+mj-ea"/>
              </a:rPr>
              <a:t>upgrade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+mj-ea"/>
                <a:ea typeface="+mj-ea"/>
              </a:rPr>
              <a:t>downgrade</a:t>
            </a:r>
            <a:r>
              <a:rPr lang="zh-CN" altLang="en-US" dirty="0">
                <a:latin typeface="+mj-ea"/>
                <a:ea typeface="+mj-ea"/>
              </a:rPr>
              <a:t>函数可以实现强引用</a:t>
            </a:r>
            <a:r>
              <a:rPr lang="en-US" altLang="zh-CN" dirty="0">
                <a:latin typeface="+mj-ea"/>
                <a:ea typeface="+mj-ea"/>
              </a:rPr>
              <a:t>Arc</a:t>
            </a:r>
            <a:r>
              <a:rPr lang="zh-CN" altLang="en-US" dirty="0">
                <a:latin typeface="+mj-ea"/>
                <a:ea typeface="+mj-ea"/>
              </a:rPr>
              <a:t>和弱引用</a:t>
            </a:r>
            <a:r>
              <a:rPr lang="en-US" altLang="zh-CN" dirty="0">
                <a:latin typeface="+mj-ea"/>
                <a:ea typeface="+mj-ea"/>
              </a:rPr>
              <a:t>Weak</a:t>
            </a:r>
            <a:r>
              <a:rPr lang="zh-CN" altLang="en-US" dirty="0">
                <a:latin typeface="+mj-ea"/>
                <a:ea typeface="+mj-ea"/>
              </a:rPr>
              <a:t>之间的转换，合理增减变量的引用数。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218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533400" y="1580785"/>
            <a:ext cx="8154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8007" y="2184400"/>
            <a:ext cx="7375985" cy="414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533400" y="1631461"/>
            <a:ext cx="85366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解决方案：</a:t>
            </a:r>
            <a:r>
              <a:rPr lang="zh-CN" altLang="en-US" dirty="0"/>
              <a:t>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46509" y="2285009"/>
            <a:ext cx="8698981" cy="379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259B6-9CE7-BC11-8FC6-959A8666149D}"/>
              </a:ext>
            </a:extLst>
          </p:cNvPr>
          <p:cNvSpPr txBox="1"/>
          <p:nvPr/>
        </p:nvSpPr>
        <p:spPr bwMode="auto">
          <a:xfrm>
            <a:off x="533400" y="1285631"/>
            <a:ext cx="8154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2E03BE-33FD-71D9-A3CF-0751A0746E8F}"/>
              </a:ext>
            </a:extLst>
          </p:cNvPr>
          <p:cNvSpPr txBox="1"/>
          <p:nvPr/>
        </p:nvSpPr>
        <p:spPr bwMode="auto">
          <a:xfrm>
            <a:off x="533400" y="1801505"/>
            <a:ext cx="425195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解决方案：</a:t>
            </a:r>
            <a:endParaRPr lang="en-US" altLang="zh-CN" b="1" dirty="0"/>
          </a:p>
          <a:p>
            <a:pPr lvl="1"/>
            <a:r>
              <a:rPr lang="zh-CN" altLang="en-US" b="1" dirty="0"/>
              <a:t>方案一：</a:t>
            </a:r>
            <a:r>
              <a:rPr lang="zh-CN" altLang="en-US" dirty="0"/>
              <a:t>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 lvl="1"/>
            <a:r>
              <a:rPr lang="zh-CN" altLang="en-US" b="1" dirty="0"/>
              <a:t>方案二：</a:t>
            </a:r>
            <a:r>
              <a:rPr lang="zh-CN" altLang="en-US" dirty="0"/>
              <a:t>手动将所有具有函数功能的宏修改为具有相同名称和功能的函数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CE72B-FDED-4968-2E4E-4650698AE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65"/>
          <a:stretch/>
        </p:blipFill>
        <p:spPr bwMode="auto">
          <a:xfrm>
            <a:off x="5155156" y="2858761"/>
            <a:ext cx="6685505" cy="3138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BE2577-EB7D-567C-569A-272D41CF1AF6}"/>
              </a:ext>
            </a:extLst>
          </p:cNvPr>
          <p:cNvSpPr txBox="1"/>
          <p:nvPr/>
        </p:nvSpPr>
        <p:spPr>
          <a:xfrm>
            <a:off x="6096000" y="1801505"/>
            <a:ext cx="480381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dirty="0"/>
              <a:t>由于这样的宏并不是很多，所以我们选择了</a:t>
            </a:r>
            <a:r>
              <a:rPr lang="zh-CN" altLang="en-US" b="1" dirty="0"/>
              <a:t>方案二</a:t>
            </a:r>
            <a:r>
              <a:rPr lang="zh-CN" altLang="en-US" dirty="0"/>
              <a:t>，下面就是一个修改宏的例子：</a:t>
            </a:r>
          </a:p>
        </p:txBody>
      </p:sp>
    </p:spTree>
    <p:extLst>
      <p:ext uri="{BB962C8B-B14F-4D97-AF65-F5344CB8AC3E}">
        <p14:creationId xmlns:p14="http://schemas.microsoft.com/office/powerpoint/2010/main" val="351568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49" y="1979599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49" y="3070512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49" y="4106470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9806353" cy="29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上板时为</a:t>
            </a:r>
            <a:r>
              <a:rPr lang="en-US" dirty="0"/>
              <a:t>no-std</a:t>
            </a:r>
            <a:r>
              <a:rPr lang="zh-CN" altLang="en-US" dirty="0"/>
              <a:t>环境，这意味着不支持</a:t>
            </a:r>
            <a:r>
              <a:rPr lang="en-US" dirty="0"/>
              <a:t>std</a:t>
            </a:r>
            <a:r>
              <a:rPr lang="zh-CN" altLang="en-US" dirty="0"/>
              <a:t>库，而我们的代码中大量使用了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b="1" dirty="0"/>
              <a:t>解决方案：</a:t>
            </a:r>
            <a:r>
              <a:rPr lang="zh-CN" altLang="en-US" dirty="0"/>
              <a:t>使用</a:t>
            </a:r>
            <a:r>
              <a:rPr lang="en-US" dirty="0"/>
              <a:t>no-std</a:t>
            </a:r>
            <a:r>
              <a:rPr lang="zh-CN" altLang="en-US" dirty="0"/>
              <a:t>环境支持的库如</a:t>
            </a:r>
            <a:r>
              <a:rPr lang="en-US" dirty="0"/>
              <a:t>core</a:t>
            </a:r>
            <a:r>
              <a:rPr lang="zh-CN" altLang="en-US" dirty="0"/>
              <a:t>，</a:t>
            </a:r>
            <a:r>
              <a:rPr lang="en-US" dirty="0" err="1"/>
              <a:t>alloc</a:t>
            </a:r>
            <a:r>
              <a:rPr lang="zh-CN" altLang="en-US" dirty="0"/>
              <a:t>等来替代</a:t>
            </a:r>
            <a:r>
              <a:rPr lang="en-US" dirty="0"/>
              <a:t>std</a:t>
            </a:r>
            <a:r>
              <a:rPr lang="zh-CN" altLang="en-US" dirty="0"/>
              <a:t>：</a:t>
            </a:r>
            <a:endParaRPr lang="en-US" dirty="0"/>
          </a:p>
          <a:p>
            <a:pPr lvl="1"/>
            <a:r>
              <a:rPr lang="en-US" b="1" dirty="0"/>
              <a:t>core</a:t>
            </a:r>
            <a:r>
              <a:rPr lang="zh-CN" altLang="en-US" b="1" dirty="0"/>
              <a:t>：</a:t>
            </a:r>
            <a:r>
              <a:rPr lang="zh-CN" altLang="en-US" dirty="0"/>
              <a:t>核心库，提供</a:t>
            </a:r>
            <a:r>
              <a:rPr lang="en-US" altLang="zh-CN" dirty="0"/>
              <a:t>Rust</a:t>
            </a:r>
            <a:r>
              <a:rPr lang="zh-CN" altLang="en-US" dirty="0"/>
              <a:t>语言的基础设施，如基础数据类型、操作符、宏等</a:t>
            </a:r>
            <a:endParaRPr lang="en-US" dirty="0"/>
          </a:p>
          <a:p>
            <a:pPr lvl="1"/>
            <a:r>
              <a:rPr lang="en-US" b="1" dirty="0" err="1"/>
              <a:t>alloc</a:t>
            </a:r>
            <a:r>
              <a:rPr lang="zh-CN" altLang="en-US" b="1" dirty="0"/>
              <a:t>：</a:t>
            </a:r>
            <a:r>
              <a:rPr lang="zh-CN" altLang="en-US" dirty="0"/>
              <a:t>提供动态内存分配的支持</a:t>
            </a:r>
            <a:endParaRPr lang="en-US" altLang="zh-CN" dirty="0"/>
          </a:p>
          <a:p>
            <a:pPr lvl="1"/>
            <a:r>
              <a:rPr lang="en-US" altLang="zh-CN" b="1" dirty="0" err="1"/>
              <a:t>no_std_async</a:t>
            </a:r>
            <a:r>
              <a:rPr lang="zh-CN" altLang="en-US" b="1" dirty="0"/>
              <a:t>：</a:t>
            </a:r>
            <a:r>
              <a:rPr lang="zh-CN" altLang="en-US" dirty="0"/>
              <a:t>专为</a:t>
            </a:r>
            <a:r>
              <a:rPr lang="en-US" altLang="zh-CN" dirty="0"/>
              <a:t>no-std</a:t>
            </a:r>
            <a:r>
              <a:rPr lang="zh-CN" altLang="en-US" dirty="0"/>
              <a:t>环境设计的异步库，旨在提供不依赖标准库的情况下使用异步编程的能力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在代码的具体实现中，我们做了以下替换：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	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			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	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	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			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synctools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>
                <a:latin typeface="+mj-ea"/>
                <a:ea typeface="+mj-ea"/>
              </a:rPr>
              <a:t>等</a:t>
            </a:r>
            <a:r>
              <a:rPr lang="en-US" altLang="zh-CN" dirty="0">
                <a:latin typeface="+mj-ea"/>
                <a:ea typeface="+mj-ea"/>
              </a:rPr>
              <a:t>no-std</a:t>
            </a:r>
            <a:r>
              <a:rPr lang="zh-CN" altLang="en-US" dirty="0">
                <a:latin typeface="+mj-ea"/>
                <a:ea typeface="+mj-ea"/>
              </a:rPr>
              <a:t>环境的库中的内容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C784-A136-387E-B4CD-2562395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DF3D3-B002-E8A2-110B-B21156170929}"/>
              </a:ext>
            </a:extLst>
          </p:cNvPr>
          <p:cNvSpPr txBox="1"/>
          <p:nvPr/>
        </p:nvSpPr>
        <p:spPr>
          <a:xfrm>
            <a:off x="655093" y="1473958"/>
            <a:ext cx="1017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r>
              <a:rPr lang="zh-CN" altLang="en-US" dirty="0"/>
              <a:t>数据结构定义：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195C08-D154-ACB8-AC5C-539390E02927}"/>
              </a:ext>
            </a:extLst>
          </p:cNvPr>
          <p:cNvSpPr txBox="1"/>
          <p:nvPr/>
        </p:nvSpPr>
        <p:spPr>
          <a:xfrm>
            <a:off x="655094" y="2032166"/>
            <a:ext cx="258625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pPr marL="0" indent="0">
              <a:buNone/>
            </a:pPr>
            <a:r>
              <a:rPr lang="zh-CN" altLang="en-US" b="0" dirty="0"/>
              <a:t>链表项</a:t>
            </a:r>
            <a:endParaRPr lang="en-US" altLang="zh-CN" b="0" dirty="0"/>
          </a:p>
          <a:p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DDA-18B9-F032-E32A-62B4CCE6F089}"/>
              </a:ext>
            </a:extLst>
          </p:cNvPr>
          <p:cNvSpPr txBox="1"/>
          <p:nvPr/>
        </p:nvSpPr>
        <p:spPr>
          <a:xfrm>
            <a:off x="6096000" y="2021848"/>
            <a:ext cx="25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pPr marL="0" indent="0">
              <a:buNone/>
            </a:pPr>
            <a:r>
              <a:rPr lang="zh-CN" altLang="en-US" b="0" dirty="0"/>
              <a:t>链表</a:t>
            </a:r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C36FB-A7FB-5646-7F5F-F6A8EE36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82" y="2487321"/>
            <a:ext cx="5548706" cy="279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0F4973-1AAD-361E-06BC-1B786766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0" y="2487321"/>
            <a:ext cx="4987146" cy="2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048B6-B04C-F0FB-6AF7-2280E9B4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7BCD7-4562-B1B8-FB74-6FC45C0FB920}"/>
              </a:ext>
            </a:extLst>
          </p:cNvPr>
          <p:cNvSpPr txBox="1"/>
          <p:nvPr/>
        </p:nvSpPr>
        <p:spPr>
          <a:xfrm>
            <a:off x="665203" y="1535373"/>
            <a:ext cx="932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首先，为链表项实现一系列基本功能。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右边是</a:t>
            </a:r>
            <a:r>
              <a:rPr lang="zh-CN" altLang="en-US" sz="1800" dirty="0"/>
              <a:t>为链表项定义的一系列方法：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F0E-D870-89EE-CC1C-942985A4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6" y="624764"/>
            <a:ext cx="4917545" cy="5377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16AD6F-5719-F582-7948-BBF73EA59743}"/>
              </a:ext>
            </a:extLst>
          </p:cNvPr>
          <p:cNvSpPr txBox="1"/>
          <p:nvPr/>
        </p:nvSpPr>
        <p:spPr>
          <a:xfrm>
            <a:off x="7369792" y="6143823"/>
            <a:ext cx="310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图例：为链表项定义的一系列方法</a:t>
            </a:r>
          </a:p>
        </p:txBody>
      </p:sp>
    </p:spTree>
    <p:extLst>
      <p:ext uri="{BB962C8B-B14F-4D97-AF65-F5344CB8AC3E}">
        <p14:creationId xmlns:p14="http://schemas.microsoft.com/office/powerpoint/2010/main" val="11471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129-34D7-77D7-4A13-195A618C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324D1-3FBF-7F02-B1E5-ED65D6E18A80}"/>
              </a:ext>
            </a:extLst>
          </p:cNvPr>
          <p:cNvSpPr txBox="1"/>
          <p:nvPr/>
        </p:nvSpPr>
        <p:spPr>
          <a:xfrm>
            <a:off x="668740" y="1453487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然后，为链表实现一系列基本功能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7C31C-7D3D-A4FF-6445-BCE89A01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890215"/>
            <a:ext cx="3438478" cy="464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84C60-BFDB-A409-EB49-94558EEE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82" y="1207827"/>
            <a:ext cx="5223602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9FD16-5221-E42C-CA49-66F867D3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419244-0445-C49C-9FF5-9F1F67F46BD4}"/>
              </a:ext>
            </a:extLst>
          </p:cNvPr>
          <p:cNvSpPr txBox="1"/>
          <p:nvPr/>
        </p:nvSpPr>
        <p:spPr>
          <a:xfrm>
            <a:off x="533400" y="1535373"/>
            <a:ext cx="10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再实现一些基本的函数，如取得或修改链表项的前后结点，获得或修改链表项的值等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0EE6-2E13-1654-21B7-372F7567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" y="1904705"/>
            <a:ext cx="4137546" cy="4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27F946-C6C3-E701-4F03-6C9952CE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58" y="1904704"/>
            <a:ext cx="4399663" cy="4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BA52B-E120-9CF4-6345-BD14655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B7A-EECF-6099-435B-A28B917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03" y="735843"/>
            <a:ext cx="5396998" cy="552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B07CC2-D90A-FAE0-393A-C7E19EE50CF8}"/>
              </a:ext>
            </a:extLst>
          </p:cNvPr>
          <p:cNvSpPr txBox="1"/>
          <p:nvPr/>
        </p:nvSpPr>
        <p:spPr>
          <a:xfrm>
            <a:off x="682388" y="1514901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最后，调用前面实现的函数或方法来实现</a:t>
            </a:r>
            <a:r>
              <a:rPr lang="en-US" altLang="zh-CN" dirty="0" err="1"/>
              <a:t>list.c</a:t>
            </a:r>
            <a:r>
              <a:rPr lang="zh-CN" altLang="en-US" dirty="0"/>
              <a:t>中的相应的函数即可：</a:t>
            </a:r>
          </a:p>
        </p:txBody>
      </p:sp>
    </p:spTree>
    <p:extLst>
      <p:ext uri="{BB962C8B-B14F-4D97-AF65-F5344CB8AC3E}">
        <p14:creationId xmlns:p14="http://schemas.microsoft.com/office/powerpoint/2010/main" val="250542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C25EA20-0879-9307-677D-1BD01B27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 dirty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#[cfg]、#[cfg_attr]等属性宏。</a:t>
            </a:r>
            <a:endParaRPr sz="2800" b="0" i="0" u="none" dirty="0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图片 83920534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图片 12759711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3046" y="1645930"/>
            <a:ext cx="5175249" cy="3105149"/>
          </a:xfrm>
          <a:prstGeom prst="rect">
            <a:avLst/>
          </a:prstGeom>
        </p:spPr>
      </p:pic>
      <p:sp>
        <p:nvSpPr>
          <p:cNvPr id="1328314937" name="箭头: 右 1328314936"/>
          <p:cNvSpPr/>
          <p:nvPr/>
        </p:nvSpPr>
        <p:spPr bwMode="auto">
          <a:xfrm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276D732-34BE-77FA-F2DB-09041290D4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53551DF-DDEA-1971-7BBE-1236FA9543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6628736" name="文本框 599271341"/>
          <p:cNvSpPr txBox="1"/>
          <p:nvPr/>
        </p:nvSpPr>
        <p:spPr bwMode="auto">
          <a:xfrm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pic>
        <p:nvPicPr>
          <p:cNvPr id="325906725" name="图片 32590672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4224" y="1231899"/>
            <a:ext cx="6177274" cy="483234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07BE46F-DDEB-6299-EA26-B3AD53276C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6DDAFC9-1287-56CE-C63C-9DD5A4473F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234086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533399" y="1825624"/>
            <a:ext cx="5750169" cy="4422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Hans"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  <a:endParaRPr lang="en-US" altLang="zh-Hans" sz="2600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，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使用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LRU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替换策略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1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，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1473" y="1825624"/>
            <a:ext cx="5127854" cy="4422775"/>
          </a:xfrm>
          <a:prstGeom prst="rect">
            <a:avLst/>
          </a:prstGeom>
          <a:noFill/>
        </p:spPr>
      </p:pic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33E982-9082-35A5-975E-26115B0A19D3}"/>
              </a:ext>
            </a:extLst>
          </p:cNvPr>
          <p:cNvSpPr txBox="1"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我们实现的</a:t>
            </a: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MMU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取得了非常好的效果。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在快速排序等程序的测试下，命中率均在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99.9%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以上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！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656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功能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丰富：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需求。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源代码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质量：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代码精简、可读性强，易于移植到各种嵌入式平台，对开发者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友好。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版权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“友好”：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的许可证商业友好，允许商业应用和修改，没有版权的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后顾之忧。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（链接）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714964" y="2801121"/>
            <a:ext cx="6143036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为了在不同的架构下运行，需要使用专门的编译器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aarch64-none-elf-gcc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进行链接以生成可作为内核的 </a:t>
            </a:r>
            <a:r>
              <a:rPr lang="en-US" altLang="zh-CN" sz="2400" dirty="0">
                <a:latin typeface="等线 Light"/>
                <a:ea typeface="等线 Light"/>
              </a:rPr>
              <a:t>elf </a:t>
            </a:r>
            <a:r>
              <a:rPr lang="zh-CN" altLang="en-US" sz="2400" dirty="0">
                <a:latin typeface="等线 Light"/>
                <a:ea typeface="等线 Light"/>
              </a:rPr>
              <a:t>文件。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279A4-44E8-4BCB-9ACC-D790238E4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76" y="1671566"/>
            <a:ext cx="4140886" cy="650105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26B4AD7B-ADAF-4369-BBE5-FCD42151BCD8}"/>
              </a:ext>
            </a:extLst>
          </p:cNvPr>
          <p:cNvSpPr txBox="1"/>
          <p:nvPr/>
        </p:nvSpPr>
        <p:spPr bwMode="auto">
          <a:xfrm>
            <a:off x="7134395" y="2295931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altLang="zh-CN" i="1" dirty="0">
                <a:latin typeface="等线 Light"/>
                <a:ea typeface="等线 Light"/>
              </a:rPr>
              <a:t>Cargo </a:t>
            </a:r>
            <a:r>
              <a:rPr lang="zh-CN" altLang="en-US" i="1" dirty="0">
                <a:latin typeface="等线 Light"/>
                <a:ea typeface="等线 Light"/>
              </a:rPr>
              <a:t>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~/.cargo/config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90329-2954-4A15-A807-E27E6EB3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67" y="2801121"/>
            <a:ext cx="3109143" cy="3470417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F51E98DB-DCB0-41D6-B123-DE33DBCBD4C8}"/>
              </a:ext>
            </a:extLst>
          </p:cNvPr>
          <p:cNvSpPr txBox="1"/>
          <p:nvPr/>
        </p:nvSpPr>
        <p:spPr bwMode="auto">
          <a:xfrm>
            <a:off x="7150814" y="6237023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zh-CN" altLang="en-US" i="1" dirty="0">
                <a:latin typeface="等线 Light"/>
                <a:ea typeface="等线 Light"/>
              </a:rPr>
              <a:t>编译配置文件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build.rs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8404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89739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编译成功后生成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编写运行脚本使用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运行：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FreeRTOS.elf</a:t>
            </a:r>
            <a:endParaRPr lang="en-US" altLang="zh-CN" sz="2400" b="0" dirty="0">
              <a:solidFill>
                <a:srgbClr val="98C379"/>
              </a:solidFill>
              <a:effectLst/>
              <a:latin typeface="Consolas" panose="020B0609020204030204" pitchFamily="49" charset="0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由于运行过程中出现 </a:t>
            </a:r>
            <a:r>
              <a:rPr lang="en-US" altLang="zh-CN" sz="2400" dirty="0">
                <a:latin typeface="等线 Light"/>
                <a:ea typeface="等线 Light"/>
              </a:rPr>
              <a:t>panic </a:t>
            </a:r>
            <a:r>
              <a:rPr lang="zh-CN" altLang="en-US" sz="2400" dirty="0">
                <a:latin typeface="等线 Light"/>
                <a:ea typeface="等线 Light"/>
              </a:rPr>
              <a:t>会导致宕机，且难以使用输出中间值的方式进行调试，为了定位错误出现的位置，需要使用 </a:t>
            </a:r>
            <a:r>
              <a:rPr lang="en-US" altLang="zh-CN" sz="2400" dirty="0" err="1">
                <a:latin typeface="等线 Light"/>
                <a:ea typeface="等线 Light"/>
              </a:rPr>
              <a:t>gdb-multiarch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调试工具。</a:t>
            </a:r>
            <a:endParaRPr lang="en-US" sz="2400" dirty="0">
              <a:latin typeface="等线 Light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09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536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首先在使用调试模式运行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QEMU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：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FreeRTOS.elf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–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–S</a:t>
            </a:r>
            <a:endParaRPr lang="en-US" altLang="zh-CN" sz="2400" b="1" dirty="0">
              <a:solidFill>
                <a:srgbClr val="ABB2BF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此时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QEMU</a:t>
            </a:r>
            <a:r>
              <a:rPr lang="en-US" altLang="zh-CN" sz="2400" dirty="0">
                <a:latin typeface="Consolig" panose="020B0609020204030204"/>
                <a:ea typeface="等线 Light"/>
              </a:rPr>
              <a:t>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会打开端口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1234</a:t>
            </a:r>
            <a:r>
              <a:rPr lang="en-US" altLang="zh-CN" sz="2400" dirty="0">
                <a:latin typeface="Consolig" panose="020B0609020204030204"/>
                <a:ea typeface="等线 Light"/>
              </a:rPr>
              <a:t>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供调试工具访问。</a:t>
            </a:r>
            <a:endParaRPr lang="en-US" altLang="zh-CN" sz="2400" dirty="0">
              <a:latin typeface="Consolig" panose="020B0609020204030204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运行 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gdb-multiarch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 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。</a:t>
            </a:r>
            <a:endParaRPr lang="en-US" altLang="zh-CN" sz="2400" dirty="0">
              <a:latin typeface="Consolig" panose="020B0609020204030204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target remote:1234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即可启动调试。</a:t>
            </a:r>
            <a:endParaRPr lang="en-US" sz="2400" dirty="0">
              <a:latin typeface="Consolig" panose="020B0609020204030204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D0F55-541E-4DDF-8B29-C752323C9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54" y="4723001"/>
            <a:ext cx="6144088" cy="1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32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1789979"/>
            <a:ext cx="4411607" cy="38439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加步数可以执行指定的步长。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例如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 100 </a:t>
            </a:r>
            <a:r>
              <a:rPr lang="zh-CN" altLang="en-US" sz="2400" dirty="0">
                <a:latin typeface="等线 Light"/>
                <a:ea typeface="等线 Light"/>
              </a:rPr>
              <a:t>可以往后运行 </a:t>
            </a:r>
            <a:r>
              <a:rPr lang="en-US" altLang="zh-CN" sz="2400" dirty="0">
                <a:latin typeface="等线 Light"/>
                <a:ea typeface="等线 Light"/>
              </a:rPr>
              <a:t>100 </a:t>
            </a:r>
            <a:r>
              <a:rPr lang="zh-CN" altLang="en-US" sz="2400" dirty="0">
                <a:latin typeface="等线 Light"/>
                <a:ea typeface="等线 Light"/>
              </a:rPr>
              <a:t>步。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以此可以找到宕机的位置，从而进一步在宕机的位置附近找到导致宕机的代码。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最后根据这些信息对导致宕机的代码进行修改。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CCD34-2DD6-44AE-82D7-49D20FD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87" y="1900517"/>
            <a:ext cx="6432311" cy="3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7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整体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测试结果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/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为了验证操作系统的有效性，我们编写了以下的测试任务：</a:t>
                </a:r>
                <a:endParaRPr lang="en-US" altLang="zh-CN" sz="2800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en-US" altLang="zh-CN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MMU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的测试程序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TaskA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计时器程序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TaskB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循环输出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Never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Gonna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 Give You Up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副歌歌词的程序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TaskC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计算</a:t>
                </a:r>
                <a14:m>
                  <m:oMath xmlns:m="http://schemas.openxmlformats.org/officeDocument/2006/math">
                    <m:r>
                      <a:rPr lang="el-GR" altLang="zh-CN" sz="3000" b="1" i="1">
                        <a:latin typeface="Cambria Math" panose="02040503050406030204" pitchFamily="18" charset="0"/>
                        <a:ea typeface="等线 Light" panose="02010600030101010101" pitchFamily="2" charset="-122"/>
                        <a:cs typeface="Calibri"/>
                      </a:rPr>
                      <m:t>𝝅</m:t>
                    </m:r>
                    <m:r>
                      <a:rPr lang="zh-CN" altLang="en-US" sz="3000">
                        <a:latin typeface="Cambria Math" panose="02040503050406030204" pitchFamily="18" charset="0"/>
                        <a:ea typeface="等线 Light" panose="02010600030101010101" pitchFamily="2" charset="-122"/>
                        <a:cs typeface="Calibri"/>
                      </a:rPr>
                      <m:t>的</m:t>
                    </m:r>
                  </m:oMath>
                </a14:m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前</a:t>
                </a:r>
                <a:r>
                  <a:rPr lang="en-US" altLang="zh-CN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10,000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位的程序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TaskD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  <a:blipFill>
                <a:blip r:embed="rId3"/>
                <a:stretch>
                  <a:fillRect l="-2108" t="-2614" r="-3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554B268-A0BB-1797-6589-7ED77821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6" y="1825624"/>
            <a:ext cx="4508259" cy="787539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CB0855F5-7BDB-734A-23AB-F429409F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747946"/>
            <a:ext cx="3186572" cy="35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0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整体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测试结果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702859" y="3129193"/>
            <a:ext cx="4628801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所有的任务井然有序地运行，操作系统一切正常。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07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 dirty="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 dirty="0"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Hans"/>
            </a:defPPr>
            <a:lvl1pPr marL="285750" indent="-28575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400" b="0" kern="120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Rust </a:t>
            </a:r>
            <a:r>
              <a:rPr lang="zh-CN" altLang="en-US" dirty="0"/>
              <a:t>是一门系统级别的编程语言，它</a:t>
            </a:r>
            <a:r>
              <a:rPr lang="zh-CN" altLang="en-US"/>
              <a:t>旨在解决</a:t>
            </a:r>
            <a:r>
              <a:rPr lang="en-US" altLang="zh-CN" dirty="0"/>
              <a:t>C/C++</a:t>
            </a:r>
            <a:r>
              <a:rPr lang="zh-CN" altLang="en-US" dirty="0"/>
              <a:t>等语言在系统级编程中常见的安全性和并发性等问题。</a:t>
            </a:r>
          </a:p>
          <a:p>
            <a:endParaRPr lang="zh-CN" altLang="en-US" dirty="0"/>
          </a:p>
          <a:p>
            <a:r>
              <a:rPr lang="zh-CN" altLang="en-US" dirty="0"/>
              <a:t>传统的系统级</a:t>
            </a:r>
            <a:r>
              <a:rPr lang="zh-CN" altLang="en-US"/>
              <a:t>编程语言如</a:t>
            </a:r>
            <a:r>
              <a:rPr lang="en-US" altLang="zh-CN" dirty="0"/>
              <a:t>C/C++</a:t>
            </a:r>
            <a:r>
              <a:rPr lang="zh-CN" altLang="en-US" dirty="0"/>
              <a:t>在处理内存安全性和并发性时存在许多挑战，如空指针、数据竞争等问题</a:t>
            </a:r>
            <a:r>
              <a:rPr lang="zh-CN" altLang="en-US"/>
              <a:t>。而</a:t>
            </a:r>
            <a:r>
              <a:rPr lang="en-US" altLang="zh-CN" dirty="0"/>
              <a:t>Rust</a:t>
            </a:r>
            <a:r>
              <a:rPr lang="zh-CN" altLang="en-US" dirty="0"/>
              <a:t>的设计目标之一是通过强大的类型系统和所有权机制解决这些问题，提高代码的安全性和</a:t>
            </a:r>
            <a:r>
              <a:rPr lang="zh-CN" altLang="en-US"/>
              <a:t>可靠性。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5755909" y="6057781"/>
            <a:ext cx="58063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细致！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阎昶澍：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组长，参与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部分，交叉编译与上板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郭东昊：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改写，上板与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薄震宇：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周翟恩和：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王劲博：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1D130-E2C5-BDE5-8D53-B0A0B14A1974}"/>
              </a:ext>
            </a:extLst>
          </p:cNvPr>
          <p:cNvSpPr txBox="1"/>
          <p:nvPr/>
        </p:nvSpPr>
        <p:spPr>
          <a:xfrm>
            <a:off x="607325" y="1781033"/>
            <a:ext cx="9376012" cy="3022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系统顺利在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上运行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整个系统完整编译，而非对某一特性的专门测试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功能顺利实现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命中率高达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99.974%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014343"/>
              </p:ext>
            </p:extLst>
          </p:nvPr>
        </p:nvGraphicFramePr>
        <p:xfrm>
          <a:off x="615423" y="1852245"/>
          <a:ext cx="10847347" cy="39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mustrust</a:t>
                      </a: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(OSH2024)</a:t>
                      </a: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imagination (OSH2023)</a:t>
                      </a:r>
                      <a:endParaRPr sz="6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x-rust-</a:t>
                      </a:r>
                      <a:r>
                        <a:rPr sz="2400" b="1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freertos</a:t>
                      </a: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(OSH2019)</a:t>
                      </a: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ust完整改写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交叉编译&amp;QEMU模拟器运行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上板运行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MMU软件模拟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MMU硬件支持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8EA4979-3366-87FC-0D2F-568B1C25C6B9}"/>
              </a:ext>
            </a:extLst>
          </p:cNvPr>
          <p:cNvSpPr txBox="1"/>
          <p:nvPr/>
        </p:nvSpPr>
        <p:spPr>
          <a:xfrm>
            <a:off x="2465754" y="1933911"/>
            <a:ext cx="3496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小组名</a:t>
            </a:r>
            <a:r>
              <a:rPr lang="en-US" altLang="zh-CN" sz="3200" b="1" dirty="0">
                <a:solidFill>
                  <a:schemeClr val="bg1"/>
                </a:solidFill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</a:rPr>
              <a:t>年份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A87290-6B73-5336-6B36-CD03A76313CA}"/>
              </a:ext>
            </a:extLst>
          </p:cNvPr>
          <p:cNvSpPr txBox="1"/>
          <p:nvPr/>
        </p:nvSpPr>
        <p:spPr>
          <a:xfrm>
            <a:off x="729230" y="2584963"/>
            <a:ext cx="242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u="none" dirty="0">
                <a:solidFill>
                  <a:schemeClr val="bg1"/>
                </a:solidFill>
              </a:rPr>
              <a:t>项目完成度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2757</Words>
  <Application>Microsoft Macintosh PowerPoint</Application>
  <DocSecurity>0</DocSecurity>
  <PresentationFormat>Widescreen</PresentationFormat>
  <Paragraphs>310</Paragraphs>
  <Slides>46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Segoe UI</vt:lpstr>
      <vt:lpstr>等线 Light</vt:lpstr>
      <vt:lpstr>Segoe UI Light</vt:lpstr>
      <vt:lpstr>微软雅黑</vt:lpstr>
      <vt:lpstr>Arial</vt:lpstr>
      <vt:lpstr>Consolas</vt:lpstr>
      <vt:lpstr>Times New Roman</vt:lpstr>
      <vt:lpstr>Consolig</vt:lpstr>
      <vt:lpstr>等线</vt:lpstr>
      <vt:lpstr>Calibri</vt:lpstr>
      <vt:lpstr>Cambria Math</vt:lpstr>
      <vt:lpstr>Office Theme</vt:lpstr>
      <vt:lpstr>oleObj</vt:lpstr>
      <vt:lpstr>think-cell Slide</vt:lpstr>
      <vt:lpstr>PowerPoint Presentation</vt:lpstr>
      <vt:lpstr>PowerPoint Presentation</vt:lpstr>
      <vt:lpstr>PowerPoint Presentation</vt:lpstr>
      <vt:lpstr>引言——项目背景 FreeRTOS</vt:lpstr>
      <vt:lpstr>引言——项目背景 Rust</vt:lpstr>
      <vt:lpstr>项目目标 ——用 Rust 改写 FreeRTOS 并支持 MMU</vt:lpstr>
      <vt:lpstr>PowerPoint Presentation</vt:lpstr>
      <vt:lpstr>PowerPoint Presentation</vt:lpstr>
      <vt:lpstr>PowerPoint Presentation</vt:lpstr>
      <vt:lpstr>PowerPoint Presentation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task模块</vt:lpstr>
      <vt:lpstr>Rust改写——关键模块 task模块</vt:lpstr>
      <vt:lpstr>Rust改写——关键模块 task模块</vt:lpstr>
      <vt:lpstr>Rust改写——关键模块 task模块</vt:lpstr>
      <vt:lpstr>PowerPoint Presentation</vt:lpstr>
      <vt:lpstr>MMU部分</vt:lpstr>
      <vt:lpstr>MMU部分：关键函数</vt:lpstr>
      <vt:lpstr>MMU部分：关键函数</vt:lpstr>
      <vt:lpstr>MMU部分：关键函数</vt:lpstr>
      <vt:lpstr>MMU部分：关键函数</vt:lpstr>
      <vt:lpstr>MMU部分：模拟结果</vt:lpstr>
      <vt:lpstr>PowerPoint Presentation</vt:lpstr>
      <vt:lpstr>交叉编译与上板(bindgen方案)</vt:lpstr>
      <vt:lpstr>交叉编译与上板（链接）</vt:lpstr>
      <vt:lpstr>交叉编译与上板（QEMU模拟与调试）</vt:lpstr>
      <vt:lpstr>交叉编译与上板（QEMU模拟与调试）</vt:lpstr>
      <vt:lpstr>交叉编译与上板（QEMU模拟与调试）</vt:lpstr>
      <vt:lpstr>整体测试结果</vt:lpstr>
      <vt:lpstr>整体测试结果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Hyperhydrochloric Acid</cp:lastModifiedBy>
  <cp:revision>314</cp:revision>
  <dcterms:created xsi:type="dcterms:W3CDTF">2019-08-16T12:08:31Z</dcterms:created>
  <dcterms:modified xsi:type="dcterms:W3CDTF">2024-07-06T00:56:15Z</dcterms:modified>
  <cp:category/>
  <dc:identifier/>
  <cp:contentStatus/>
  <dc:language/>
  <cp:version/>
</cp:coreProperties>
</file>